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77" r:id="rId4"/>
    <p:sldId id="258" r:id="rId5"/>
    <p:sldId id="259" r:id="rId6"/>
    <p:sldId id="278" r:id="rId7"/>
    <p:sldId id="262" r:id="rId8"/>
    <p:sldId id="261" r:id="rId9"/>
    <p:sldId id="263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5328">
          <p15:clr>
            <a:srgbClr val="000000"/>
          </p15:clr>
        </p15:guide>
        <p15:guide id="3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7" roundtripDataSignature="AMtx7mhvg7khfx0i/jhMK63JpcWe5DyWm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906" y="62"/>
      </p:cViewPr>
      <p:guideLst>
        <p:guide orient="horz" pos="2160"/>
        <p:guide pos="532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customschemas.google.com/relationships/presentationmetadata" Target="meta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0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0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0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9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9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None/>
              <a:defRPr sz="32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None/>
              <a:defRPr sz="28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  <a:defRPr sz="20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  <a:defRPr sz="20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  <a:defRPr sz="20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  <a:defRPr sz="20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  <a:defRPr sz="20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  <a:defRPr sz="20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  <p:sp>
        <p:nvSpPr>
          <p:cNvPr id="76" name="Google Shape;76;p29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"/>
              <a:buNone/>
              <a:defRPr sz="900"/>
            </a:lvl9pPr>
          </a:lstStyle>
          <a:p>
            <a:endParaRPr/>
          </a:p>
        </p:txBody>
      </p:sp>
      <p:sp>
        <p:nvSpPr>
          <p:cNvPr id="77" name="Google Shape;77;p29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9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0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0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83" name="Google Shape;83;p3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3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30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31"/>
          <p:cNvSpPr txBox="1">
            <a:spLocks noGrp="1"/>
          </p:cNvSpPr>
          <p:nvPr>
            <p:ph type="title"/>
          </p:nvPr>
        </p:nvSpPr>
        <p:spPr>
          <a:xfrm rot="5400000">
            <a:off x="4743450" y="2381250"/>
            <a:ext cx="54864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31"/>
          <p:cNvSpPr txBox="1">
            <a:spLocks noGrp="1"/>
          </p:cNvSpPr>
          <p:nvPr>
            <p:ph type="body" idx="1"/>
          </p:nvPr>
        </p:nvSpPr>
        <p:spPr>
          <a:xfrm rot="5400000">
            <a:off x="781050" y="514350"/>
            <a:ext cx="54864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89" name="Google Shape;89;p3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3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3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Text, and 2 Content" type="txAndTwoObj">
  <p:cSld name="TEXT_AND_TWO_OBJECT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1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4" name="Google Shape;24;p21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19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5" name="Google Shape;25;p21"/>
          <p:cNvSpPr txBox="1">
            <a:spLocks noGrp="1"/>
          </p:cNvSpPr>
          <p:nvPr>
            <p:ph type="body" idx="3"/>
          </p:nvPr>
        </p:nvSpPr>
        <p:spPr>
          <a:xfrm>
            <a:off x="4648200" y="4114800"/>
            <a:ext cx="3810000" cy="19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6" name="Google Shape;26;p2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2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2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2" name="Google Shape;32;p2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3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3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sz="1400"/>
            </a:lvl9pPr>
          </a:lstStyle>
          <a:p>
            <a:endParaRPr/>
          </a:p>
        </p:txBody>
      </p:sp>
      <p:sp>
        <p:nvSpPr>
          <p:cNvPr id="38" name="Google Shape;38;p23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2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4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4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Char char="»"/>
              <a:defRPr sz="1800"/>
            </a:lvl9pPr>
          </a:lstStyle>
          <a:p>
            <a:endParaRPr/>
          </a:p>
        </p:txBody>
      </p:sp>
      <p:sp>
        <p:nvSpPr>
          <p:cNvPr id="44" name="Google Shape;44;p24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Char char="»"/>
              <a:defRPr sz="1800"/>
            </a:lvl9pPr>
          </a:lstStyle>
          <a:p>
            <a:endParaRPr/>
          </a:p>
        </p:txBody>
      </p:sp>
      <p:sp>
        <p:nvSpPr>
          <p:cNvPr id="45" name="Google Shape;45;p2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5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25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Char char="»"/>
              <a:defRPr sz="1600"/>
            </a:lvl9pPr>
          </a:lstStyle>
          <a:p>
            <a:endParaRPr/>
          </a:p>
        </p:txBody>
      </p:sp>
      <p:sp>
        <p:nvSpPr>
          <p:cNvPr id="52" name="Google Shape;52;p25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Google Shape;53;p25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Char char="»"/>
              <a:defRPr sz="1600"/>
            </a:lvl9pPr>
          </a:lstStyle>
          <a:p>
            <a:endParaRPr/>
          </a:p>
        </p:txBody>
      </p:sp>
      <p:sp>
        <p:nvSpPr>
          <p:cNvPr id="54" name="Google Shape;54;p25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5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6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6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6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7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7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7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8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»"/>
              <a:defRPr sz="2000"/>
            </a:lvl9pPr>
          </a:lstStyle>
          <a:p>
            <a:endParaRPr/>
          </a:p>
        </p:txBody>
      </p:sp>
      <p:sp>
        <p:nvSpPr>
          <p:cNvPr id="69" name="Google Shape;69;p2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"/>
              <a:buNone/>
              <a:defRPr sz="900"/>
            </a:lvl9pPr>
          </a:lstStyle>
          <a:p>
            <a:endParaRPr/>
          </a:p>
        </p:txBody>
      </p:sp>
      <p:sp>
        <p:nvSpPr>
          <p:cNvPr id="70" name="Google Shape;70;p28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8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8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9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  <p:sp>
        <p:nvSpPr>
          <p:cNvPr id="11" name="Google Shape;11;p1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  <a:defRPr sz="32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–"/>
              <a:defRPr sz="28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•"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–"/>
              <a:defRPr sz="20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»"/>
              <a:defRPr sz="20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»"/>
              <a:defRPr sz="20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»"/>
              <a:defRPr sz="20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»"/>
              <a:defRPr sz="20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»"/>
              <a:defRPr sz="20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  <p:sp>
        <p:nvSpPr>
          <p:cNvPr id="12" name="Google Shape;12;p19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  <p:sp>
        <p:nvSpPr>
          <p:cNvPr id="13" name="Google Shape;13;p1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  <p:sp>
        <p:nvSpPr>
          <p:cNvPr id="14" name="Google Shape;14;p19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2385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3200" dirty="0"/>
            </a:br>
            <a:r>
              <a:rPr lang="en-US" sz="3200" dirty="0"/>
              <a:t>ECON 620</a:t>
            </a:r>
            <a:br>
              <a:rPr lang="en-US" sz="3200" dirty="0"/>
            </a:br>
            <a:r>
              <a:rPr lang="en-US" sz="3200" b="1" dirty="0"/>
              <a:t>Development Economics</a:t>
            </a:r>
            <a:br>
              <a:rPr lang="en-US" sz="3200" dirty="0"/>
            </a:br>
            <a:r>
              <a:rPr lang="en-US" sz="3200" dirty="0"/>
              <a:t>Rudolph Monsio Bropleh, Ph.D.</a:t>
            </a:r>
            <a:br>
              <a:rPr lang="en-US" sz="3200" dirty="0"/>
            </a:br>
            <a:r>
              <a:rPr lang="en-US" sz="3200" dirty="0"/>
              <a:t>School of Graduate &amp; Professional Studies</a:t>
            </a:r>
            <a:br>
              <a:rPr lang="en-US" dirty="0"/>
            </a:br>
            <a:endParaRPr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5A4BFD0-8105-315B-D450-94C9C61961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3429000"/>
            <a:ext cx="7772400" cy="3101340"/>
          </a:xfrm>
        </p:spPr>
        <p:txBody>
          <a:bodyPr/>
          <a:lstStyle/>
          <a:p>
            <a:pPr marL="114300" indent="0" algn="ctr">
              <a:buNone/>
            </a:pPr>
            <a:r>
              <a:rPr lang="en-US" sz="6000" dirty="0"/>
              <a:t>Lecture Notes on </a:t>
            </a:r>
            <a:r>
              <a:rPr lang="en-US" sz="13800" dirty="0"/>
              <a:t>INCOME</a:t>
            </a:r>
            <a:endParaRPr lang="en-US" sz="6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0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Green Accounting</a:t>
            </a:r>
            <a:endParaRPr/>
          </a:p>
        </p:txBody>
      </p:sp>
      <p:pic>
        <p:nvPicPr>
          <p:cNvPr id="173" name="Google Shape;173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28800" y="1295400"/>
            <a:ext cx="5638800" cy="2895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953000" y="4495800"/>
            <a:ext cx="4114800" cy="2362200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10"/>
          <p:cNvSpPr/>
          <p:nvPr/>
        </p:nvSpPr>
        <p:spPr>
          <a:xfrm>
            <a:off x="6947770" y="2895600"/>
            <a:ext cx="609600" cy="609600"/>
          </a:xfrm>
          <a:prstGeom prst="ellipse">
            <a:avLst/>
          </a:prstGeom>
          <a:noFill/>
          <a:ln w="9525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None/>
            </a:pPr>
            <a:endParaRPr sz="2400" b="0" i="0" u="none" strike="noStrike" cap="non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176" name="Google Shape;176;p10"/>
          <p:cNvSpPr txBox="1"/>
          <p:nvPr/>
        </p:nvSpPr>
        <p:spPr>
          <a:xfrm>
            <a:off x="7772400" y="2969567"/>
            <a:ext cx="106680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rgbClr val="FF0000"/>
                </a:solidFill>
                <a:latin typeface="Times"/>
                <a:ea typeface="Times"/>
                <a:cs typeface="Times"/>
                <a:sym typeface="Times"/>
              </a:rPr>
              <a:t>697.5+517.5=1,215(&lt;1,350)</a:t>
            </a:r>
            <a:endParaRPr sz="1200">
              <a:solidFill>
                <a:srgbClr val="FF0000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cxnSp>
        <p:nvCxnSpPr>
          <p:cNvPr id="177" name="Google Shape;177;p10"/>
          <p:cNvCxnSpPr>
            <a:stCxn id="176" idx="1"/>
            <a:endCxn id="175" idx="6"/>
          </p:cNvCxnSpPr>
          <p:nvPr/>
        </p:nvCxnSpPr>
        <p:spPr>
          <a:xfrm rot="10800000">
            <a:off x="7557300" y="3200399"/>
            <a:ext cx="215100" cy="0"/>
          </a:xfrm>
          <a:prstGeom prst="straightConnector1">
            <a:avLst/>
          </a:prstGeom>
          <a:solidFill>
            <a:schemeClr val="accent1"/>
          </a:solidFill>
          <a:ln w="9525" cap="flat" cmpd="sng">
            <a:solidFill>
              <a:srgbClr val="C00000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78" name="Google Shape;178;p10"/>
          <p:cNvSpPr/>
          <p:nvPr/>
        </p:nvSpPr>
        <p:spPr>
          <a:xfrm>
            <a:off x="1676400" y="3562611"/>
            <a:ext cx="5880970" cy="462123"/>
          </a:xfrm>
          <a:prstGeom prst="ellipse">
            <a:avLst/>
          </a:prstGeom>
          <a:solidFill>
            <a:srgbClr val="C00000">
              <a:alpha val="0"/>
            </a:srgbClr>
          </a:solidFill>
          <a:ln w="9525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None/>
            </a:pPr>
            <a:endParaRPr sz="2400" b="0" i="0" u="none" strike="noStrike" cap="non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179" name="Google Shape;179;p10"/>
          <p:cNvSpPr txBox="1"/>
          <p:nvPr/>
        </p:nvSpPr>
        <p:spPr>
          <a:xfrm>
            <a:off x="1524000" y="5105400"/>
            <a:ext cx="2788085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Standard Accounting</a:t>
            </a:r>
            <a:endParaRPr sz="240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cxnSp>
        <p:nvCxnSpPr>
          <p:cNvPr id="180" name="Google Shape;180;p10"/>
          <p:cNvCxnSpPr>
            <a:stCxn id="179" idx="3"/>
          </p:cNvCxnSpPr>
          <p:nvPr/>
        </p:nvCxnSpPr>
        <p:spPr>
          <a:xfrm>
            <a:off x="4312085" y="5336232"/>
            <a:ext cx="640800" cy="0"/>
          </a:xfrm>
          <a:prstGeom prst="straightConnector1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1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GNP vs. GDP</a:t>
            </a:r>
            <a:endParaRPr/>
          </a:p>
        </p:txBody>
      </p:sp>
      <p:sp>
        <p:nvSpPr>
          <p:cNvPr id="186" name="Google Shape;186;p1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•"/>
            </a:pPr>
            <a:r>
              <a:rPr lang="en-US" sz="2800"/>
              <a:t>Gross National Product:  Like GDP but includes the value the country’s citizens produce outside the country’s borders</a:t>
            </a:r>
            <a:endParaRPr sz="2400"/>
          </a:p>
          <a:p>
            <a:pPr marL="742950" lvl="1" indent="-28575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–"/>
            </a:pPr>
            <a:r>
              <a:rPr lang="en-US" sz="2400"/>
              <a:t>Philippines:  GDP is ~6% lower than GNP, because it doesn’t count income of Philippine migrants working abroad</a:t>
            </a:r>
            <a:endParaRPr/>
          </a:p>
          <a:p>
            <a:pPr marL="742950" lvl="1" indent="-28575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–"/>
            </a:pPr>
            <a:r>
              <a:rPr lang="en-US" sz="2400"/>
              <a:t>If Philippine person works in Malaysia, the value of output she produces counts in the Philippines’ GNP but not its GDP.</a:t>
            </a:r>
            <a:endParaRPr/>
          </a:p>
          <a:p>
            <a:pPr marL="1143000" lvl="2" indent="-22860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</a:pPr>
            <a:r>
              <a:rPr lang="en-US" sz="2000"/>
              <a:t>It counts in Malaysia’s GDP but not GNP</a:t>
            </a:r>
            <a:endParaRPr/>
          </a:p>
          <a:p>
            <a:pPr marL="342900" lvl="0" indent="-34290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•"/>
            </a:pPr>
            <a:r>
              <a:rPr lang="en-US" sz="2800"/>
              <a:t>We often use GDP; it usually doesn’t matter much</a:t>
            </a:r>
            <a:endParaRPr/>
          </a:p>
          <a:p>
            <a:pPr marL="742950" lvl="1" indent="-133350" algn="l" rtl="0">
              <a:lnSpc>
                <a:spcPct val="80000"/>
              </a:lnSpc>
              <a:spcBef>
                <a:spcPts val="16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None/>
            </a:pPr>
            <a:endParaRPr sz="2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2"/>
          <p:cNvSpPr txBox="1">
            <a:spLocks noGrp="1"/>
          </p:cNvSpPr>
          <p:nvPr>
            <p:ph type="title"/>
          </p:nvPr>
        </p:nvSpPr>
        <p:spPr>
          <a:xfrm>
            <a:off x="723900" y="304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Real vs. Nominal GDP</a:t>
            </a:r>
            <a:endParaRPr/>
          </a:p>
        </p:txBody>
      </p:sp>
      <p:sp>
        <p:nvSpPr>
          <p:cNvPr id="192" name="Google Shape;192;p12"/>
          <p:cNvSpPr txBox="1">
            <a:spLocks noGrp="1"/>
          </p:cNvSpPr>
          <p:nvPr>
            <p:ph type="body" idx="1"/>
          </p:nvPr>
        </p:nvSpPr>
        <p:spPr>
          <a:xfrm>
            <a:off x="723900" y="1676400"/>
            <a:ext cx="77724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lang="en-US"/>
              <a:t>Real means “adjusted for inflation”</a:t>
            </a:r>
            <a:endParaRPr/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–"/>
            </a:pPr>
            <a:r>
              <a:rPr lang="en-US"/>
              <a:t>Very important for comparing a country’s changes in income over time:</a:t>
            </a:r>
            <a:endParaRPr/>
          </a:p>
          <a:p>
            <a:pPr marL="74295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None/>
            </a:pPr>
            <a:endParaRPr/>
          </a:p>
        </p:txBody>
      </p:sp>
      <p:pic>
        <p:nvPicPr>
          <p:cNvPr id="193" name="Google Shape;193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57400" y="3657600"/>
            <a:ext cx="5105400" cy="2511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3"/>
          <p:cNvSpPr txBox="1"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/>
              <a:t>Purchasing Power Parity (PPP)</a:t>
            </a:r>
            <a:endParaRPr/>
          </a:p>
        </p:txBody>
      </p:sp>
      <p:sp>
        <p:nvSpPr>
          <p:cNvPr id="199" name="Google Shape;199;p13"/>
          <p:cNvSpPr txBox="1">
            <a:spLocks noGrp="1"/>
          </p:cNvSpPr>
          <p:nvPr>
            <p:ph type="body" idx="1"/>
          </p:nvPr>
        </p:nvSpPr>
        <p:spPr>
          <a:xfrm>
            <a:off x="685800" y="1676400"/>
            <a:ext cx="7772400" cy="29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•"/>
            </a:pPr>
            <a:r>
              <a:rPr lang="en-US" sz="2800"/>
              <a:t>Adjusts exchange rates for purchasing power of income in different countries</a:t>
            </a:r>
            <a:endParaRPr/>
          </a:p>
          <a:p>
            <a:pPr marL="742950" lvl="1" indent="-28575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–"/>
            </a:pPr>
            <a:r>
              <a:rPr lang="en-US" sz="2400"/>
              <a:t>Critical for comparing incomes across countries</a:t>
            </a:r>
            <a:endParaRPr/>
          </a:p>
          <a:p>
            <a:pPr marL="1143000" lvl="2" indent="-2286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</a:pPr>
            <a:r>
              <a:rPr lang="en-US" sz="2000"/>
              <a:t>Mexico:  Exchange Rate on 1-5-2010 was 12.8 pesos/US$</a:t>
            </a:r>
            <a:endParaRPr/>
          </a:p>
          <a:p>
            <a:pPr marL="1143000" lvl="2" indent="-2286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</a:pPr>
            <a:r>
              <a:rPr lang="en-US" sz="2000"/>
              <a:t>But you get more for your money in Mexico (~44% more), so the PPP exchange rate is around 8.9 (=12.8/1.44)</a:t>
            </a:r>
            <a:endParaRPr/>
          </a:p>
          <a:p>
            <a:pPr marL="1600200" lvl="3" indent="-22860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Char char="–"/>
            </a:pPr>
            <a:r>
              <a:rPr lang="en-US" sz="1800"/>
              <a:t>In other words,12.8 pesos gives you not $1 but $1.44 (=12.8/8.9) in purchasing power in Mexico if you adjust for PPP!</a:t>
            </a:r>
            <a:endParaRPr/>
          </a:p>
          <a:p>
            <a:pPr marL="1600200" lvl="3" indent="-22860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Char char="–"/>
            </a:pPr>
            <a:r>
              <a:rPr lang="en-US" sz="1800"/>
              <a:t>8.9 pesos give you $1 in purchasing power parity</a:t>
            </a:r>
            <a:endParaRPr/>
          </a:p>
          <a:p>
            <a:pPr marL="1600200" lvl="3" indent="-22860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None/>
            </a:pPr>
            <a:endParaRPr sz="1800"/>
          </a:p>
          <a:p>
            <a:pPr marL="742950" lvl="1" indent="-13335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None/>
            </a:pPr>
            <a:endParaRPr sz="2400"/>
          </a:p>
        </p:txBody>
      </p:sp>
      <p:pic>
        <p:nvPicPr>
          <p:cNvPr id="200" name="Google Shape;200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19400" y="4724400"/>
            <a:ext cx="3657600" cy="17668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4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Making an Income Index</a:t>
            </a:r>
            <a:endParaRPr/>
          </a:p>
        </p:txBody>
      </p:sp>
      <p:sp>
        <p:nvSpPr>
          <p:cNvPr id="206" name="Google Shape;206;p14"/>
          <p:cNvSpPr txBox="1">
            <a:spLocks noGrp="1"/>
          </p:cNvSpPr>
          <p:nvPr>
            <p:ph type="body" idx="1"/>
          </p:nvPr>
        </p:nvSpPr>
        <p:spPr>
          <a:xfrm>
            <a:off x="685800" y="2057400"/>
            <a:ext cx="77724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lang="en-US"/>
              <a:t>Rank index: </a:t>
            </a:r>
            <a:endParaRPr/>
          </a:p>
        </p:txBody>
      </p:sp>
      <p:sp>
        <p:nvSpPr>
          <p:cNvPr id="207" name="Google Shape;207;p14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pic>
        <p:nvPicPr>
          <p:cNvPr id="208" name="Google Shape;208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03712" y="4572000"/>
            <a:ext cx="2736575" cy="1066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88733" y="2819400"/>
            <a:ext cx="3166533" cy="647700"/>
          </a:xfrm>
          <a:prstGeom prst="rect">
            <a:avLst/>
          </a:prstGeom>
          <a:noFill/>
          <a:ln>
            <a:noFill/>
          </a:ln>
        </p:spPr>
      </p:pic>
      <p:sp>
        <p:nvSpPr>
          <p:cNvPr id="210" name="Google Shape;210;p14"/>
          <p:cNvSpPr txBox="1"/>
          <p:nvPr/>
        </p:nvSpPr>
        <p:spPr>
          <a:xfrm>
            <a:off x="860120" y="3810000"/>
            <a:ext cx="7979079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lang="en-US" sz="32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Income index (see index generator program): </a:t>
            </a:r>
            <a:endParaRPr sz="320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211" name="Google Shape;211;p14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pic>
        <p:nvPicPr>
          <p:cNvPr id="212" name="Google Shape;212;p1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606550" y="5722938"/>
            <a:ext cx="6488113" cy="968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5"/>
          <p:cNvSpPr txBox="1">
            <a:spLocks noGrp="1"/>
          </p:cNvSpPr>
          <p:nvPr>
            <p:ph type="title"/>
          </p:nvPr>
        </p:nvSpPr>
        <p:spPr>
          <a:xfrm>
            <a:off x="685800" y="1905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/>
              <a:t>Country Typologies</a:t>
            </a:r>
            <a:endParaRPr sz="3600" dirty="0"/>
          </a:p>
        </p:txBody>
      </p:sp>
      <p:sp>
        <p:nvSpPr>
          <p:cNvPr id="218" name="Google Shape;218;p15"/>
          <p:cNvSpPr txBox="1">
            <a:spLocks noGrp="1"/>
          </p:cNvSpPr>
          <p:nvPr>
            <p:ph type="body" idx="1"/>
          </p:nvPr>
        </p:nvSpPr>
        <p:spPr>
          <a:xfrm>
            <a:off x="194310" y="1333500"/>
            <a:ext cx="8823960" cy="525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</a:pPr>
            <a:r>
              <a:rPr lang="en-US" sz="2000" dirty="0"/>
              <a:t>World Bank Standard:</a:t>
            </a:r>
            <a:endParaRPr dirty="0"/>
          </a:p>
          <a:p>
            <a:pPr marL="742950" lvl="1" indent="-28575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Char char="–"/>
            </a:pPr>
            <a:r>
              <a:rPr lang="en-US" b="1" dirty="0"/>
              <a:t>Low Income (&lt;US$765/capita in 2003)</a:t>
            </a:r>
            <a:endParaRPr sz="4000" b="1" dirty="0"/>
          </a:p>
          <a:p>
            <a:pPr marL="742950" lvl="1" indent="-28575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Char char="–"/>
            </a:pPr>
            <a:r>
              <a:rPr lang="en-US" b="1" dirty="0"/>
              <a:t>Lower Middle ($765-$3,035)</a:t>
            </a:r>
            <a:endParaRPr sz="4000" b="1" dirty="0"/>
          </a:p>
          <a:p>
            <a:pPr marL="742950" lvl="1" indent="-28575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Char char="–"/>
            </a:pPr>
            <a:r>
              <a:rPr lang="en-US" b="1" dirty="0"/>
              <a:t>Upper Middle ($3,035-$9,385)</a:t>
            </a:r>
            <a:endParaRPr sz="4000" b="1" dirty="0"/>
          </a:p>
          <a:p>
            <a:pPr marL="742950" lvl="1" indent="-28575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Char char="–"/>
            </a:pPr>
            <a:r>
              <a:rPr lang="en-US" b="1" dirty="0"/>
              <a:t>High (&gt;$9,385)</a:t>
            </a:r>
          </a:p>
          <a:p>
            <a:pPr marL="742950" lvl="1" indent="-28575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Char char="–"/>
            </a:pPr>
            <a:endParaRPr dirty="0"/>
          </a:p>
          <a:p>
            <a:pPr marL="34290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</a:pPr>
            <a:r>
              <a:rPr lang="en-US" sz="2000" dirty="0"/>
              <a:t>Other terms:</a:t>
            </a:r>
            <a:endParaRPr dirty="0"/>
          </a:p>
          <a:p>
            <a:pPr marL="742950" lvl="1" indent="-28575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Char char="–"/>
            </a:pPr>
            <a:r>
              <a:rPr lang="en-US" sz="2000" b="1" dirty="0"/>
              <a:t>Third World (Pretty much out of use)</a:t>
            </a:r>
            <a:endParaRPr sz="3200" b="1" dirty="0"/>
          </a:p>
          <a:p>
            <a:pPr marL="742950" lvl="1" indent="-28575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Char char="–"/>
            </a:pPr>
            <a:r>
              <a:rPr lang="en-US" sz="2000" b="1" dirty="0"/>
              <a:t>Less Developed, Developing (Commonly heard at international forums)</a:t>
            </a:r>
            <a:endParaRPr sz="3200" b="1" dirty="0"/>
          </a:p>
          <a:p>
            <a:pPr marL="742950" lvl="1" indent="-28575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Char char="–"/>
            </a:pPr>
            <a:r>
              <a:rPr lang="en-US" sz="2000" b="1" dirty="0"/>
              <a:t>Emerging (Rapidly growing:  China, E. European)</a:t>
            </a:r>
            <a:endParaRPr sz="3200" b="1" dirty="0"/>
          </a:p>
          <a:p>
            <a:pPr marL="742950" lvl="1" indent="-28575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Char char="–"/>
            </a:pPr>
            <a:r>
              <a:rPr lang="en-US" sz="2000" b="1" dirty="0"/>
              <a:t>Industrialized (What about post-industrial OECD?)</a:t>
            </a:r>
            <a:endParaRPr sz="3200" b="1" dirty="0"/>
          </a:p>
          <a:p>
            <a:pPr marL="742950" lvl="1" indent="-28575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Char char="–"/>
            </a:pPr>
            <a:r>
              <a:rPr lang="en-US" sz="2000" b="1" dirty="0"/>
              <a:t>Transitional (E. Europe, Russia, Ukraine:  Controlled market -&gt; market oriented economies)</a:t>
            </a:r>
            <a:endParaRPr sz="3200" b="1" dirty="0"/>
          </a:p>
          <a:p>
            <a:pPr marL="742950" lvl="1" indent="-28575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Char char="–"/>
            </a:pPr>
            <a:r>
              <a:rPr lang="en-US" sz="2000" b="1" dirty="0"/>
              <a:t>North-South (Imprecise, but still heard sometimes)</a:t>
            </a:r>
            <a:endParaRPr sz="32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6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What’s NOT in GDP?</a:t>
            </a:r>
            <a:br>
              <a:rPr lang="en-US" sz="1200"/>
            </a:br>
            <a:endParaRPr sz="1200"/>
          </a:p>
        </p:txBody>
      </p:sp>
      <p:sp>
        <p:nvSpPr>
          <p:cNvPr id="224" name="Google Shape;224;p16"/>
          <p:cNvSpPr txBox="1">
            <a:spLocks noGrp="1"/>
          </p:cNvSpPr>
          <p:nvPr>
            <p:ph type="body" idx="1"/>
          </p:nvPr>
        </p:nvSpPr>
        <p:spPr>
          <a:xfrm>
            <a:off x="685800" y="1447800"/>
            <a:ext cx="777240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•"/>
            </a:pPr>
            <a:r>
              <a:rPr lang="en-US" sz="2400" dirty="0"/>
              <a:t>GDP excludes intermediate inputs (no double counting)</a:t>
            </a:r>
            <a:endParaRPr dirty="0"/>
          </a:p>
          <a:p>
            <a:pPr marL="342900" lvl="0" indent="-34290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•"/>
            </a:pPr>
            <a:r>
              <a:rPr lang="en-US" sz="2400" dirty="0"/>
              <a:t>Goods &amp; services produced by citizens abroad (Mexican migrant remittances add ~$25 billion/year to Mexico’s GDP!)</a:t>
            </a:r>
            <a:endParaRPr dirty="0"/>
          </a:p>
          <a:p>
            <a:pPr marL="342900" lvl="0" indent="-34290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•"/>
            </a:pPr>
            <a:r>
              <a:rPr lang="en-US" sz="2400" dirty="0"/>
              <a:t>Excludes goods &amp; services not sold</a:t>
            </a:r>
            <a:endParaRPr dirty="0"/>
          </a:p>
          <a:p>
            <a:pPr marL="1143000" lvl="2" indent="-22860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•"/>
            </a:pPr>
            <a:r>
              <a:rPr lang="en-US" dirty="0"/>
              <a:t>Get divorced, hire a cook or nanny, and GDP goes up!</a:t>
            </a:r>
            <a:endParaRPr dirty="0"/>
          </a:p>
          <a:p>
            <a:pPr marL="1143000" lvl="2" indent="-22860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•"/>
            </a:pPr>
            <a:r>
              <a:rPr lang="en-US" dirty="0"/>
              <a:t>Me and Home Depot = no contractor and lower GDP</a:t>
            </a:r>
            <a:endParaRPr dirty="0"/>
          </a:p>
          <a:p>
            <a:pPr marL="342900" lvl="0" indent="-34290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lang="en-US" dirty="0"/>
              <a:t>What about obesity? The environment?</a:t>
            </a:r>
            <a:endParaRPr dirty="0"/>
          </a:p>
          <a:p>
            <a:pPr marL="1143000" lvl="2" indent="-7620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7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Why Look Beyond GDP?</a:t>
            </a:r>
            <a:endParaRPr/>
          </a:p>
        </p:txBody>
      </p:sp>
      <p:sp>
        <p:nvSpPr>
          <p:cNvPr id="230" name="Google Shape;230;p17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lang="en-US"/>
              <a:t>Robert Kennedy explained it (a few weeks before he was assassinated in Los Angeles):</a:t>
            </a:r>
            <a:endParaRPr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None/>
            </a:pPr>
            <a:endParaRPr sz="2800"/>
          </a:p>
          <a:p>
            <a:pPr marL="0" lvl="0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None/>
            </a:pPr>
            <a:r>
              <a:rPr lang="en-US" sz="2800"/>
              <a:t>	</a:t>
            </a:r>
            <a:r>
              <a:rPr lang="en-US" sz="2800">
                <a:solidFill>
                  <a:srgbClr val="FF0000"/>
                </a:solidFill>
              </a:rPr>
              <a:t>www.youtube.com/watch?v=77IdKFqXbUY</a:t>
            </a:r>
            <a:endParaRPr sz="28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8"/>
          <p:cNvSpPr txBox="1">
            <a:spLocks noGrp="1"/>
          </p:cNvSpPr>
          <p:nvPr>
            <p:ph type="title"/>
          </p:nvPr>
        </p:nvSpPr>
        <p:spPr>
          <a:xfrm>
            <a:off x="685800" y="304800"/>
            <a:ext cx="7772400" cy="1341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Why Income and Economic Growth matter</a:t>
            </a:r>
            <a:endParaRPr b="1" dirty="0"/>
          </a:p>
        </p:txBody>
      </p:sp>
      <p:sp>
        <p:nvSpPr>
          <p:cNvPr id="236" name="Google Shape;236;p18"/>
          <p:cNvSpPr txBox="1">
            <a:spLocks noGrp="1"/>
          </p:cNvSpPr>
          <p:nvPr>
            <p:ph type="body" idx="1"/>
          </p:nvPr>
        </p:nvSpPr>
        <p:spPr>
          <a:xfrm>
            <a:off x="685800" y="1874520"/>
            <a:ext cx="777240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•"/>
            </a:pPr>
            <a:r>
              <a:rPr lang="en-US" sz="2400" dirty="0"/>
              <a:t>In 2010, just under 1.3 billion people—22.4% of the world’s population—lived on less than $1.25 a day (PPP adjusted).</a:t>
            </a:r>
            <a:endParaRPr sz="2400" dirty="0"/>
          </a:p>
          <a:p>
            <a:pPr marL="34290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•"/>
            </a:pPr>
            <a:r>
              <a:rPr lang="en-US" sz="2400" dirty="0"/>
              <a:t>The low-income countries contained 12.5% of the world’s population but controlled less than 1% of its income, while the high income countries had a little over 16% of its population and 72% of its income.</a:t>
            </a:r>
            <a:endParaRPr sz="2400" dirty="0"/>
          </a:p>
          <a:p>
            <a:pPr marL="34290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•"/>
            </a:pPr>
            <a:r>
              <a:rPr lang="en-US" sz="2400" dirty="0"/>
              <a:t>In the poorest 10% of countries, those with GDP per capita less than $1,123, life expectancy averaged 54.4 years (compared to 80 in the richest 10%), and years of schooling averaged 3.2 years (compared to 10.5 years).</a:t>
            </a:r>
            <a:endParaRPr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2213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Generating Income is essential for economic growth and development. </a:t>
            </a:r>
            <a:endParaRPr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" name="Google Shape;102;p2"/>
          <p:cNvSpPr txBox="1">
            <a:spLocks noGrp="1"/>
          </p:cNvSpPr>
          <p:nvPr>
            <p:ph type="body" idx="1"/>
          </p:nvPr>
        </p:nvSpPr>
        <p:spPr>
          <a:xfrm>
            <a:off x="685800" y="3429000"/>
            <a:ext cx="7772400" cy="28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•"/>
            </a:pPr>
            <a:r>
              <a:rPr lang="en-US" sz="2400" dirty="0"/>
              <a:t>Job creation is one of the most important economic activities in any society.</a:t>
            </a: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•"/>
            </a:pPr>
            <a:r>
              <a:rPr lang="en-US" sz="2400" dirty="0"/>
              <a:t>When jobs are created, goods and services are produced and income is generated, fueling economic development.</a:t>
            </a: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•"/>
            </a:pPr>
            <a:r>
              <a:rPr lang="en-US" sz="2400" dirty="0"/>
              <a:t>Economic development helps poverty alleviation, malnutrition, inequality, and healthcare.</a:t>
            </a:r>
            <a:endParaRPr dirty="0"/>
          </a:p>
          <a:p>
            <a:pPr marL="342900" lvl="0" indent="-139700" algn="l" rtl="0">
              <a:spcBef>
                <a:spcPts val="18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420EF32-28F7-EA17-20DD-DF47CC65D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533650"/>
          </a:xfrm>
        </p:spPr>
        <p:txBody>
          <a:bodyPr/>
          <a:lstStyle/>
          <a:p>
            <a:r>
              <a:rPr lang="en-US" b="1" dirty="0"/>
              <a:t>Earning Income is good for the </a:t>
            </a:r>
            <a:r>
              <a:rPr lang="en-US" b="1" i="1" dirty="0"/>
              <a:t>micro</a:t>
            </a:r>
            <a:r>
              <a:rPr lang="en-US" b="1" dirty="0"/>
              <a:t>economy and the </a:t>
            </a:r>
            <a:r>
              <a:rPr lang="en-US" b="1" i="1" dirty="0"/>
              <a:t>macro</a:t>
            </a:r>
            <a:r>
              <a:rPr lang="en-US" b="1" dirty="0"/>
              <a:t>economy. 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BFC8ED9-29BC-E4FD-8306-96315AFCD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3143250"/>
            <a:ext cx="7772400" cy="2952750"/>
          </a:xfrm>
        </p:spPr>
        <p:txBody>
          <a:bodyPr/>
          <a:lstStyle/>
          <a:p>
            <a:r>
              <a:rPr lang="en-US" sz="3200" dirty="0"/>
              <a:t>Income facilitates Human Development, </a:t>
            </a:r>
            <a:r>
              <a:rPr lang="en-US" dirty="0"/>
              <a:t>improving </a:t>
            </a:r>
            <a:r>
              <a:rPr lang="en-US" sz="3200" dirty="0"/>
              <a:t>people’s abilities and earnings potential. </a:t>
            </a:r>
          </a:p>
          <a:p>
            <a:r>
              <a:rPr lang="en-US" sz="3200" dirty="0"/>
              <a:t>Basic needs like shelter, food and clothing are met. </a:t>
            </a:r>
            <a:endParaRPr lang="en-US" dirty="0"/>
          </a:p>
          <a:p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226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Income vs. Development</a:t>
            </a:r>
            <a:endParaRPr/>
          </a:p>
        </p:txBody>
      </p:sp>
      <p:sp>
        <p:nvSpPr>
          <p:cNvPr id="108" name="Google Shape;108;p3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848600" cy="441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mes"/>
              <a:buChar char="•"/>
            </a:pPr>
            <a:r>
              <a:rPr lang="en-US" sz="2600"/>
              <a:t>In rich countries: development and income growth are seen as similar </a:t>
            </a:r>
            <a:endParaRPr/>
          </a:p>
          <a:p>
            <a:pPr marL="742950" lvl="1" indent="-28575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mes"/>
              <a:buChar char="–"/>
            </a:pPr>
            <a:r>
              <a:rPr lang="en-US" sz="2600"/>
              <a:t>E.g., think about urban development projects</a:t>
            </a:r>
            <a:endParaRPr/>
          </a:p>
          <a:p>
            <a:pPr marL="34290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mes"/>
              <a:buChar char="•"/>
            </a:pPr>
            <a:r>
              <a:rPr lang="en-US" sz="2600"/>
              <a:t>A lot of things correlate with income</a:t>
            </a:r>
            <a:endParaRPr/>
          </a:p>
          <a:p>
            <a:pPr marL="742950" lvl="1" indent="-28575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mes"/>
              <a:buChar char="–"/>
            </a:pPr>
            <a:r>
              <a:rPr lang="en-US" sz="2600"/>
              <a:t>Life expectancy is higher in the US than Malawi</a:t>
            </a:r>
            <a:endParaRPr/>
          </a:p>
          <a:p>
            <a:pPr marL="34290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mes"/>
              <a:buChar char="•"/>
            </a:pPr>
            <a:r>
              <a:rPr lang="en-US" sz="2600" b="1" i="1"/>
              <a:t>But most development economists would say development is different from income growth</a:t>
            </a:r>
            <a:endParaRPr/>
          </a:p>
          <a:p>
            <a:pPr marL="742950" lvl="1" indent="-28575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–"/>
            </a:pPr>
            <a:r>
              <a:rPr lang="en-US" sz="2400" b="1" i="1"/>
              <a:t>…though it’s hard to have development without income growth</a:t>
            </a:r>
            <a:endParaRPr sz="2400" b="1" i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"/>
          <p:cNvSpPr txBox="1"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Income </a:t>
            </a:r>
            <a:r>
              <a:rPr lang="en-US" i="1" dirty="0"/>
              <a:t>and</a:t>
            </a:r>
            <a:r>
              <a:rPr lang="en-US" dirty="0"/>
              <a:t> Development    </a:t>
            </a:r>
            <a:r>
              <a:rPr lang="en-US" sz="4000" dirty="0"/>
              <a:t>(Don’t confuse the two!)</a:t>
            </a:r>
            <a:endParaRPr dirty="0"/>
          </a:p>
        </p:txBody>
      </p:sp>
      <p:sp>
        <p:nvSpPr>
          <p:cNvPr id="114" name="Google Shape;114;p4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•"/>
            </a:pPr>
            <a:r>
              <a:rPr lang="en-US" sz="2800" dirty="0"/>
              <a:t>Economic development involves many outcomes:</a:t>
            </a:r>
            <a:endParaRPr dirty="0"/>
          </a:p>
          <a:p>
            <a:pPr marL="742950" lvl="1" indent="-2857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–"/>
            </a:pPr>
            <a:r>
              <a:rPr lang="en-US" dirty="0"/>
              <a:t>Income growth, poverty alleviation, inequality, and human welfare.</a:t>
            </a:r>
            <a:endParaRPr dirty="0"/>
          </a:p>
          <a:p>
            <a:pPr marL="34290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•"/>
            </a:pPr>
            <a:r>
              <a:rPr lang="en-US" sz="2800" dirty="0"/>
              <a:t>Remember this:</a:t>
            </a:r>
            <a:endParaRPr dirty="0"/>
          </a:p>
          <a:p>
            <a:pPr marL="742950" lvl="1" indent="-2857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–"/>
            </a:pPr>
            <a:r>
              <a:rPr lang="en-US" dirty="0"/>
              <a:t>Income growth and development are different things, yet very related.</a:t>
            </a:r>
            <a:endParaRPr dirty="0"/>
          </a:p>
          <a:p>
            <a:pPr marL="742950" lvl="1" indent="-2857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–"/>
            </a:pPr>
            <a:r>
              <a:rPr lang="en-US" dirty="0"/>
              <a:t>It’s hard to have development without growth.</a:t>
            </a:r>
            <a:endParaRPr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84FC4-B533-4F8D-CCEE-E33E2CA7A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INCOME?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A4E49A-C540-282A-CAAE-AA11F6E3B9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indent="-514350">
              <a:buFont typeface="+mj-lt"/>
              <a:buAutoNum type="arabicPeriod"/>
            </a:pPr>
            <a:r>
              <a:rPr lang="en-US" dirty="0"/>
              <a:t>Earnings from the production of goods and services.</a:t>
            </a:r>
          </a:p>
          <a:p>
            <a:pPr marL="628650" indent="-514350">
              <a:buFont typeface="+mj-lt"/>
              <a:buAutoNum type="arabicPeriod"/>
            </a:pPr>
            <a:r>
              <a:rPr lang="en-US" dirty="0"/>
              <a:t>Money received through income security programs like pension, disability, etc.</a:t>
            </a:r>
          </a:p>
          <a:p>
            <a:pPr marL="628650" indent="-514350">
              <a:buFont typeface="+mj-lt"/>
              <a:buAutoNum type="arabicPeriod"/>
            </a:pPr>
            <a:r>
              <a:rPr lang="en-US" dirty="0"/>
              <a:t>Earnings through interest payments and investments. </a:t>
            </a:r>
          </a:p>
        </p:txBody>
      </p:sp>
    </p:spTree>
    <p:extLst>
      <p:ext uri="{BB962C8B-B14F-4D97-AF65-F5344CB8AC3E}">
        <p14:creationId xmlns:p14="http://schemas.microsoft.com/office/powerpoint/2010/main" val="490670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7"/>
          <p:cNvSpPr txBox="1">
            <a:spLocks noGrp="1"/>
          </p:cNvSpPr>
          <p:nvPr>
            <p:ph type="title"/>
          </p:nvPr>
        </p:nvSpPr>
        <p:spPr>
          <a:xfrm>
            <a:off x="685800" y="251460"/>
            <a:ext cx="7772400" cy="1501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What is Per-capita Income and why does it matter?</a:t>
            </a:r>
            <a:endParaRPr b="1" dirty="0"/>
          </a:p>
        </p:txBody>
      </p:sp>
      <p:sp>
        <p:nvSpPr>
          <p:cNvPr id="132" name="Google Shape;132;p7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lang="en-US" dirty="0"/>
              <a:t>Take the GDP (Gross Domestic Product)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lang="en-US" dirty="0"/>
              <a:t>Divide by the population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None/>
            </a:pP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None/>
            </a:pP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lang="en-US" dirty="0"/>
              <a:t>What everyone would have if income were perfectly equally distributed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lang="en-US" dirty="0"/>
              <a:t>One measure of welfare (and development)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None/>
            </a:pPr>
            <a:endParaRPr dirty="0"/>
          </a:p>
        </p:txBody>
      </p:sp>
      <p:pic>
        <p:nvPicPr>
          <p:cNvPr id="133" name="Google Shape;133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81200" y="3505200"/>
            <a:ext cx="3233054" cy="4714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6"/>
          <p:cNvSpPr txBox="1"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/>
              <a:t>What is Growth? </a:t>
            </a:r>
            <a:endParaRPr dirty="0"/>
          </a:p>
        </p:txBody>
      </p:sp>
      <p:sp>
        <p:nvSpPr>
          <p:cNvPr id="126" name="Google Shape;126;p6"/>
          <p:cNvSpPr txBox="1">
            <a:spLocks noGrp="1"/>
          </p:cNvSpPr>
          <p:nvPr>
            <p:ph type="body" idx="1"/>
          </p:nvPr>
        </p:nvSpPr>
        <p:spPr>
          <a:xfrm>
            <a:off x="685800" y="1447800"/>
            <a:ext cx="7772400" cy="49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•"/>
            </a:pPr>
            <a:r>
              <a:rPr lang="en-US" sz="2800"/>
              <a:t>Growth:  Rise in national or per-capita income and production (Ch. 6)</a:t>
            </a:r>
            <a:endParaRPr/>
          </a:p>
          <a:p>
            <a:pPr marL="342900" lvl="0" indent="-34290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•"/>
            </a:pPr>
            <a:r>
              <a:rPr lang="en-US" sz="2800"/>
              <a:t>Gross Domestic Product (GDP; same as National Income)</a:t>
            </a:r>
            <a:endParaRPr/>
          </a:p>
          <a:p>
            <a:pPr marL="742950" lvl="1" indent="-28575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–"/>
            </a:pPr>
            <a:r>
              <a:rPr lang="en-US"/>
              <a:t>Add up value of all </a:t>
            </a:r>
            <a:r>
              <a:rPr lang="en-US" i="1"/>
              <a:t>final</a:t>
            </a:r>
            <a:r>
              <a:rPr lang="en-US"/>
              <a:t> goods and services </a:t>
            </a:r>
            <a:r>
              <a:rPr lang="en-US" i="1"/>
              <a:t>produced</a:t>
            </a:r>
            <a:r>
              <a:rPr lang="en-US"/>
              <a:t> in a country then </a:t>
            </a:r>
            <a:r>
              <a:rPr lang="en-US" i="1"/>
              <a:t>sold</a:t>
            </a:r>
            <a:endParaRPr/>
          </a:p>
          <a:p>
            <a:pPr marL="1143000" lvl="2" indent="-22860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•"/>
            </a:pPr>
            <a:r>
              <a:rPr lang="en-US" sz="2800"/>
              <a:t>Value at market prices</a:t>
            </a:r>
            <a:endParaRPr/>
          </a:p>
          <a:p>
            <a:pPr marL="742950" lvl="1" indent="-28575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–"/>
            </a:pPr>
            <a:r>
              <a:rPr lang="en-US"/>
              <a:t>Alternatively, add up the cost of all factor inputs (Capital, Labor, Land), called Value Added.</a:t>
            </a:r>
            <a:endParaRPr/>
          </a:p>
          <a:p>
            <a:pPr marL="1143000" lvl="2" indent="-22860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•"/>
            </a:pPr>
            <a:r>
              <a:rPr lang="en-US" sz="2800"/>
              <a:t>GDP at factor cost</a:t>
            </a:r>
            <a:endParaRPr/>
          </a:p>
          <a:p>
            <a:pPr marL="742950" lvl="1" indent="-18415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None/>
            </a:pPr>
            <a:endParaRPr sz="1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8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/>
              <a:t>Two Ways to Calculate GDP</a:t>
            </a:r>
            <a:br>
              <a:rPr lang="en-US" sz="4000"/>
            </a:br>
            <a:r>
              <a:rPr lang="en-US" sz="4000"/>
              <a:t>with Input-Output Accounting</a:t>
            </a:r>
            <a:endParaRPr/>
          </a:p>
        </p:txBody>
      </p:sp>
      <p:pic>
        <p:nvPicPr>
          <p:cNvPr id="139" name="Google Shape;139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59898" y="2022848"/>
            <a:ext cx="7398300" cy="4203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3695</TotalTime>
  <Words>944</Words>
  <Application>Microsoft Office PowerPoint</Application>
  <PresentationFormat>On-screen Show (4:3)</PresentationFormat>
  <Paragraphs>92</Paragraphs>
  <Slides>18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Times</vt:lpstr>
      <vt:lpstr>Blank Presentation</vt:lpstr>
      <vt:lpstr> ECON 620 Development Economics Rudolph Monsio Bropleh, Ph.D. School of Graduate &amp; Professional Studies </vt:lpstr>
      <vt:lpstr>Generating Income is essential for economic growth and development. </vt:lpstr>
      <vt:lpstr>Earning Income is good for the microeconomy and the macroeconomy. </vt:lpstr>
      <vt:lpstr>Income vs. Development</vt:lpstr>
      <vt:lpstr>Income and Development    (Don’t confuse the two!)</vt:lpstr>
      <vt:lpstr>What is INCOME?</vt:lpstr>
      <vt:lpstr>What is Per-capita Income and why does it matter?</vt:lpstr>
      <vt:lpstr>What is Growth? </vt:lpstr>
      <vt:lpstr>Two Ways to Calculate GDP with Input-Output Accounting</vt:lpstr>
      <vt:lpstr>Green Accounting</vt:lpstr>
      <vt:lpstr>GNP vs. GDP</vt:lpstr>
      <vt:lpstr>Real vs. Nominal GDP</vt:lpstr>
      <vt:lpstr>Purchasing Power Parity (PPP)</vt:lpstr>
      <vt:lpstr>Making an Income Index</vt:lpstr>
      <vt:lpstr>Country Typologies</vt:lpstr>
      <vt:lpstr>What’s NOT in GDP? </vt:lpstr>
      <vt:lpstr>Why Look Beyond GDP?</vt:lpstr>
      <vt:lpstr>Why Income and Economic Growth matter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 Income</dc:title>
  <dc:creator>John McAusland</dc:creator>
  <cp:lastModifiedBy>Rudy Bropleh</cp:lastModifiedBy>
  <cp:revision>18</cp:revision>
  <dcterms:created xsi:type="dcterms:W3CDTF">2005-10-21T20:23:47Z</dcterms:created>
  <dcterms:modified xsi:type="dcterms:W3CDTF">2023-10-11T19:00:00Z</dcterms:modified>
</cp:coreProperties>
</file>